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e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emf"/><Relationship Id="rId1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pic>
        <p:nvPicPr>
          <p:cNvPr id="7" name="Picture 6" descr="CMAT_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7828"/>
            <a:ext cx="457200" cy="457200"/>
          </a:xfrm>
          <a:prstGeom prst="rect">
            <a:avLst/>
          </a:prstGeom>
        </p:spPr>
      </p:pic>
      <p:pic>
        <p:nvPicPr>
          <p:cNvPr id="8" name="Picture 7" descr="Math Link-Colo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6335710"/>
            <a:ext cx="1613647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856" y="6443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© Center for</a:t>
            </a:r>
            <a:r>
              <a:rPr lang="en-US" sz="1000" baseline="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Mathematics and Teaching</a:t>
            </a:r>
            <a:endParaRPr lang="en-US" sz="1000" noProof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5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BIRD HOUSE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88219"/>
            <a:ext cx="80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This drawing (in black) is the front of a bird house.</a:t>
            </a:r>
          </a:p>
          <a:p>
            <a:r>
              <a:rPr lang="en-US" sz="2000" dirty="0" smtClean="0">
                <a:latin typeface="Verdana"/>
                <a:cs typeface="Verdana"/>
              </a:rPr>
              <a:t>It is drawn on grid paper. </a:t>
            </a:r>
            <a:r>
              <a:rPr lang="en-US" sz="2000" dirty="0">
                <a:latin typeface="Verdana"/>
                <a:cs typeface="Verdana"/>
              </a:rPr>
              <a:t>We will call this the </a:t>
            </a:r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u="sng" dirty="0" smtClean="0">
                <a:latin typeface="Verdana"/>
                <a:cs typeface="Verdana"/>
              </a:rPr>
              <a:t>picture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08266"/>
            <a:ext cx="672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(1)	Draw this bird house on the grid paper in your packet.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036" y="3999388"/>
            <a:ext cx="5789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You are going to make a template for the front of the actual bird house on blank paper. The base of the template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will be 9 inches. We will call this the </a:t>
            </a:r>
          </a:p>
          <a:p>
            <a:r>
              <a:rPr lang="en-US" sz="2000" u="sng" dirty="0" smtClean="0">
                <a:solidFill>
                  <a:srgbClr val="FF0000"/>
                </a:solidFill>
                <a:latin typeface="Verdana"/>
                <a:cs typeface="Verdana"/>
              </a:rPr>
              <a:t>actual drawing</a:t>
            </a:r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lang="en-US" sz="2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72905"/>
            <a:ext cx="560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Verdana"/>
                <a:cs typeface="Verdana"/>
              </a:rPr>
              <a:t>What tools might be useful?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924871" y="3238398"/>
            <a:ext cx="1772659" cy="3083191"/>
            <a:chOff x="5746455" y="3238398"/>
            <a:chExt cx="1772659" cy="3083191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753655" y="3238398"/>
              <a:ext cx="1765459" cy="2743200"/>
              <a:chOff x="4247515" y="2924810"/>
              <a:chExt cx="648970" cy="1008380"/>
            </a:xfrm>
          </p:grpSpPr>
          <p:sp>
            <p:nvSpPr>
              <p:cNvPr id="9" name="AutoShape 568"/>
              <p:cNvSpPr>
                <a:spLocks noChangeArrowheads="1"/>
              </p:cNvSpPr>
              <p:nvPr/>
            </p:nvSpPr>
            <p:spPr bwMode="auto">
              <a:xfrm>
                <a:off x="4380865" y="3615055"/>
                <a:ext cx="182880" cy="182880"/>
              </a:xfrm>
              <a:prstGeom prst="flowChartConnector">
                <a:avLst/>
              </a:prstGeom>
              <a:solidFill>
                <a:schemeClr val="bg1">
                  <a:lumMod val="65000"/>
                  <a:lumOff val="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247515" y="2924810"/>
                <a:ext cx="648970" cy="1008380"/>
                <a:chOff x="7485" y="4417"/>
                <a:chExt cx="1022" cy="1588"/>
              </a:xfrm>
            </p:grpSpPr>
            <p:cxnSp>
              <p:nvCxnSpPr>
                <p:cNvPr id="12" name="AutoShape 49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19" y="5717"/>
                  <a:ext cx="288" cy="288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7485" y="5280"/>
                  <a:ext cx="720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4" name="AutoShape 501"/>
                <p:cNvSpPr>
                  <a:spLocks noChangeArrowheads="1"/>
                </p:cNvSpPr>
                <p:nvPr/>
              </p:nvSpPr>
              <p:spPr bwMode="auto">
                <a:xfrm>
                  <a:off x="7485" y="4705"/>
                  <a:ext cx="720" cy="57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cxnSp>
              <p:nvCxnSpPr>
                <p:cNvPr id="15" name="AutoShape 502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46" y="4417"/>
                  <a:ext cx="288" cy="288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AutoShape 5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205" y="5005"/>
                  <a:ext cx="288" cy="288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AutoShape 504"/>
                <p:cNvCxnSpPr>
                  <a:cxnSpLocks noChangeShapeType="1"/>
                </p:cNvCxnSpPr>
                <p:nvPr/>
              </p:nvCxnSpPr>
              <p:spPr bwMode="auto">
                <a:xfrm>
                  <a:off x="8145" y="4417"/>
                  <a:ext cx="362" cy="588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AutoShape 505"/>
                <p:cNvCxnSpPr>
                  <a:cxnSpLocks noChangeShapeType="1"/>
                </p:cNvCxnSpPr>
                <p:nvPr/>
              </p:nvCxnSpPr>
              <p:spPr bwMode="auto">
                <a:xfrm>
                  <a:off x="8507" y="5005"/>
                  <a:ext cx="0" cy="712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381500" y="3615055"/>
                <a:ext cx="182245" cy="1822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46455" y="5983035"/>
              <a:ext cx="1287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Verdana"/>
                  <a:cs typeface="Verdana"/>
                </a:rPr>
                <a:t>9 inches</a:t>
              </a:r>
              <a:endParaRPr lang="en-US" sz="1600" dirty="0">
                <a:latin typeface="Verdana"/>
                <a:cs typeface="Verdana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123653" y="3092932"/>
            <a:ext cx="1463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(grid paper)</a:t>
            </a:r>
            <a:endParaRPr lang="en-US" sz="1600" dirty="0">
              <a:latin typeface="Verdana"/>
              <a:cs typeface="Verdana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165626" y="1688219"/>
            <a:ext cx="1379080" cy="1379081"/>
            <a:chOff x="7165626" y="1688219"/>
            <a:chExt cx="1379080" cy="1379081"/>
          </a:xfrm>
        </p:grpSpPr>
        <p:grpSp>
          <p:nvGrpSpPr>
            <p:cNvPr id="22" name="Group 21"/>
            <p:cNvGrpSpPr/>
            <p:nvPr/>
          </p:nvGrpSpPr>
          <p:grpSpPr>
            <a:xfrm>
              <a:off x="7165626" y="1688219"/>
              <a:ext cx="1379080" cy="1379081"/>
              <a:chOff x="3048000" y="2433517"/>
              <a:chExt cx="1379080" cy="137908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7626430" y="1922129"/>
              <a:ext cx="693774" cy="1145171"/>
              <a:chOff x="3508804" y="2667427"/>
              <a:chExt cx="693774" cy="114517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128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 ACTUAL DRAWING OF THE FRONT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65626" y="1115803"/>
            <a:ext cx="1379080" cy="1379081"/>
            <a:chOff x="7165626" y="1688219"/>
            <a:chExt cx="1379080" cy="1379081"/>
          </a:xfrm>
        </p:grpSpPr>
        <p:grpSp>
          <p:nvGrpSpPr>
            <p:cNvPr id="7" name="Group 6"/>
            <p:cNvGrpSpPr/>
            <p:nvPr/>
          </p:nvGrpSpPr>
          <p:grpSpPr>
            <a:xfrm>
              <a:off x="7165626" y="1688219"/>
              <a:ext cx="1379080" cy="1379081"/>
              <a:chOff x="3048000" y="2433517"/>
              <a:chExt cx="1379080" cy="137908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7626430" y="1922129"/>
              <a:ext cx="693774" cy="1145171"/>
              <a:chOff x="3508804" y="2667427"/>
              <a:chExt cx="693774" cy="114517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TextBox 31"/>
          <p:cNvSpPr txBox="1"/>
          <p:nvPr/>
        </p:nvSpPr>
        <p:spPr>
          <a:xfrm>
            <a:off x="351113" y="2747478"/>
            <a:ext cx="77940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(2) Make the actual drawing on blank paper for the front of the actual bird house.  Label all dimensions clearly.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pPr marL="457200" indent="-457200"/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(3) Explain how you used mathematics and other strategies to make them your drawing.</a:t>
            </a:r>
          </a:p>
          <a:p>
            <a:pPr marL="457200" indent="-457200"/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endParaRPr lang="en-US" sz="20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 indent="-457200"/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1456723"/>
            <a:ext cx="634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The base of the actual drawing is 9 inches.</a:t>
            </a:r>
            <a:endParaRPr lang="en-US" sz="2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58454"/>
              </p:ext>
            </p:extLst>
          </p:nvPr>
        </p:nvGraphicFramePr>
        <p:xfrm>
          <a:off x="3414718" y="4503246"/>
          <a:ext cx="215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215640" imgH="571320" progId="Equation.DSMT4">
                  <p:embed/>
                </p:oleObj>
              </mc:Choice>
              <mc:Fallback>
                <p:oleObj name="Equation" r:id="rId3" imgW="2156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18" y="4503246"/>
                        <a:ext cx="215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65587"/>
              </p:ext>
            </p:extLst>
          </p:nvPr>
        </p:nvGraphicFramePr>
        <p:xfrm>
          <a:off x="3444214" y="5411668"/>
          <a:ext cx="21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215900" imgH="622300" progId="Equation.DSMT4">
                  <p:embed/>
                </p:oleObj>
              </mc:Choice>
              <mc:Fallback>
                <p:oleObj name="Equation" r:id="rId5" imgW="2159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214" y="5411668"/>
                        <a:ext cx="215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51113" y="4523358"/>
            <a:ext cx="77940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4) </a:t>
            </a:r>
            <a:r>
              <a:rPr lang="en-US" sz="2000" dirty="0">
                <a:solidFill>
                  <a:srgbClr val="0000FF"/>
                </a:solidFill>
                <a:latin typeface="Verdana"/>
                <a:cs typeface="Verdana"/>
              </a:rPr>
              <a:t>On a small piece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of    -</a:t>
            </a:r>
            <a:r>
              <a:rPr lang="en-US" sz="2000" dirty="0">
                <a:solidFill>
                  <a:srgbClr val="0000FF"/>
                </a:solidFill>
                <a:latin typeface="Verdana"/>
                <a:cs typeface="Verdana"/>
              </a:rPr>
              <a:t>inch graph paper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, make a </a:t>
            </a:r>
            <a:r>
              <a:rPr lang="en-US" sz="2000" u="sng" dirty="0" smtClean="0">
                <a:solidFill>
                  <a:srgbClr val="0000FF"/>
                </a:solidFill>
                <a:latin typeface="Verdana"/>
                <a:cs typeface="Verdana"/>
              </a:rPr>
              <a:t>scale drawing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of the front of the bird house where the base of the birdhouse is    -inch. Label all dimensions clearly. </a:t>
            </a:r>
            <a:endParaRPr lang="en-US" sz="20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 indent="-457200"/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9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FACTOR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29263"/>
            <a:ext cx="664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(5)	Use a double number line to show different lengths on the </a:t>
            </a:r>
            <a:r>
              <a:rPr lang="en-US" dirty="0" smtClean="0">
                <a:solidFill>
                  <a:srgbClr val="00B050"/>
                </a:solidFill>
                <a:latin typeface="Verdana"/>
                <a:cs typeface="Verdana"/>
              </a:rPr>
              <a:t>scale drawing </a:t>
            </a: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and the </a:t>
            </a:r>
            <a:r>
              <a:rPr lang="en-US" dirty="0" smtClean="0">
                <a:solidFill>
                  <a:srgbClr val="FF0000"/>
                </a:solidFill>
                <a:latin typeface="Verdana"/>
                <a:cs typeface="Verdana"/>
              </a:rPr>
              <a:t>actual drawing</a:t>
            </a: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1" y="4790433"/>
            <a:ext cx="868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Verdana"/>
                <a:cs typeface="Verdana"/>
              </a:rPr>
              <a:t>A </a:t>
            </a:r>
            <a:r>
              <a:rPr lang="en-US" u="sng" dirty="0">
                <a:solidFill>
                  <a:srgbClr val="7030A0"/>
                </a:solidFill>
                <a:latin typeface="Verdana"/>
                <a:cs typeface="Verdana"/>
              </a:rPr>
              <a:t>scale factor</a:t>
            </a:r>
            <a:r>
              <a:rPr lang="en-US" dirty="0">
                <a:solidFill>
                  <a:srgbClr val="7030A0"/>
                </a:solidFill>
                <a:latin typeface="Verdana"/>
                <a:cs typeface="Verdana"/>
              </a:rPr>
              <a:t> is a positive </a:t>
            </a:r>
            <a:r>
              <a:rPr lang="en-US" dirty="0" smtClean="0">
                <a:solidFill>
                  <a:srgbClr val="7030A0"/>
                </a:solidFill>
                <a:latin typeface="Verdana"/>
                <a:cs typeface="Verdana"/>
              </a:rPr>
              <a:t>number which </a:t>
            </a:r>
            <a:r>
              <a:rPr lang="en-US" dirty="0">
                <a:solidFill>
                  <a:srgbClr val="7030A0"/>
                </a:solidFill>
                <a:latin typeface="Verdana"/>
                <a:cs typeface="Verdana"/>
              </a:rPr>
              <a:t>multiplies some quantity. </a:t>
            </a:r>
            <a:endParaRPr lang="en-US" dirty="0" smtClean="0">
              <a:solidFill>
                <a:srgbClr val="7030A0"/>
              </a:solidFill>
              <a:latin typeface="Verdana"/>
              <a:cs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94362" y="1073348"/>
            <a:ext cx="1379080" cy="1379081"/>
            <a:chOff x="3048000" y="2433517"/>
            <a:chExt cx="1379080" cy="1379081"/>
          </a:xfrm>
        </p:grpSpPr>
        <p:grpSp>
          <p:nvGrpSpPr>
            <p:cNvPr id="6" name="Group 5"/>
            <p:cNvGrpSpPr/>
            <p:nvPr/>
          </p:nvGrpSpPr>
          <p:grpSpPr>
            <a:xfrm>
              <a:off x="3508804" y="2667427"/>
              <a:ext cx="693774" cy="1145171"/>
              <a:chOff x="3508804" y="2667427"/>
              <a:chExt cx="693774" cy="114517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3048000" y="2433517"/>
              <a:ext cx="1379080" cy="1379081"/>
              <a:chOff x="3048000" y="2433517"/>
              <a:chExt cx="1379080" cy="137908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TextBox 28"/>
          <p:cNvSpPr txBox="1"/>
          <p:nvPr/>
        </p:nvSpPr>
        <p:spPr>
          <a:xfrm>
            <a:off x="6380205" y="3540752"/>
            <a:ext cx="21238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Verdana"/>
                <a:cs typeface="Verdana"/>
              </a:rPr>
              <a:t>What do these numbers tell us?</a:t>
            </a:r>
            <a:endParaRPr lang="en-US" sz="16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29482" y="3291802"/>
            <a:ext cx="5682133" cy="1232435"/>
            <a:chOff x="940860" y="3291802"/>
            <a:chExt cx="5682133" cy="1232435"/>
          </a:xfrm>
        </p:grpSpPr>
        <p:sp>
          <p:nvSpPr>
            <p:cNvPr id="32" name="Text Box 24"/>
            <p:cNvSpPr txBox="1"/>
            <p:nvPr/>
          </p:nvSpPr>
          <p:spPr>
            <a:xfrm>
              <a:off x="940860" y="3505628"/>
              <a:ext cx="2745835" cy="8332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Scale drawing (inches)</a:t>
              </a:r>
              <a:endParaRPr lang="en-US" sz="1400" dirty="0">
                <a:solidFill>
                  <a:srgbClr val="00B050"/>
                </a:solidFill>
                <a:effectLst/>
                <a:latin typeface="Verdana"/>
                <a:ea typeface="Times New Roman"/>
                <a:cs typeface="Verdana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Actual drawing (inches)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sp>
          <p:nvSpPr>
            <p:cNvPr id="33" name="Text Box 25"/>
            <p:cNvSpPr txBox="1"/>
            <p:nvPr/>
          </p:nvSpPr>
          <p:spPr>
            <a:xfrm>
              <a:off x="3369750" y="3291802"/>
              <a:ext cx="592649" cy="1232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0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2000" dirty="0">
                <a:solidFill>
                  <a:srgbClr val="00B050"/>
                </a:solidFill>
                <a:latin typeface="Verdana"/>
                <a:ea typeface="Times New Roman"/>
                <a:cs typeface="Verdana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0 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                                       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cxnSp>
          <p:nvCxnSpPr>
            <p:cNvPr id="34" name="AutoShape 1801"/>
            <p:cNvCxnSpPr>
              <a:cxnSpLocks noChangeShapeType="1"/>
            </p:cNvCxnSpPr>
            <p:nvPr/>
          </p:nvCxnSpPr>
          <p:spPr bwMode="auto">
            <a:xfrm>
              <a:off x="3696913" y="3717234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811"/>
            <p:cNvCxnSpPr>
              <a:cxnSpLocks noChangeShapeType="1"/>
            </p:cNvCxnSpPr>
            <p:nvPr/>
          </p:nvCxnSpPr>
          <p:spPr bwMode="auto">
            <a:xfrm>
              <a:off x="3695889" y="4064403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802"/>
            <p:cNvCxnSpPr/>
            <p:nvPr/>
          </p:nvCxnSpPr>
          <p:spPr bwMode="auto">
            <a:xfrm>
              <a:off x="3695940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87517"/>
              </p:ext>
            </p:extLst>
          </p:nvPr>
        </p:nvGraphicFramePr>
        <p:xfrm>
          <a:off x="5077598" y="3048000"/>
          <a:ext cx="19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" imgW="190440" imgH="507960" progId="Equation.DSMT4">
                  <p:embed/>
                </p:oleObj>
              </mc:Choice>
              <mc:Fallback>
                <p:oleObj name="Equation" r:id="rId3" imgW="190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7598" y="3048000"/>
                        <a:ext cx="190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749069" y="3048000"/>
            <a:ext cx="335353" cy="1432225"/>
            <a:chOff x="4160447" y="3048000"/>
            <a:chExt cx="335353" cy="1432225"/>
          </a:xfrm>
        </p:grpSpPr>
        <p:cxnSp>
          <p:nvCxnSpPr>
            <p:cNvPr id="39" name="Line 1803"/>
            <p:cNvCxnSpPr/>
            <p:nvPr/>
          </p:nvCxnSpPr>
          <p:spPr bwMode="auto">
            <a:xfrm>
              <a:off x="43281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741379"/>
                </p:ext>
              </p:extLst>
            </p:nvPr>
          </p:nvGraphicFramePr>
          <p:xfrm>
            <a:off x="4232491" y="3048000"/>
            <a:ext cx="1905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Equation" r:id="rId5" imgW="190440" imgH="507960" progId="Equation.DSMT4">
                    <p:embed/>
                  </p:oleObj>
                </mc:Choice>
                <mc:Fallback>
                  <p:oleObj name="Equation" r:id="rId5" imgW="19044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491" y="3048000"/>
                          <a:ext cx="1905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41604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3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358669" y="3048000"/>
            <a:ext cx="335353" cy="1432225"/>
            <a:chOff x="4770047" y="3048000"/>
            <a:chExt cx="335353" cy="1432225"/>
          </a:xfrm>
        </p:grpSpPr>
        <p:cxnSp>
          <p:nvCxnSpPr>
            <p:cNvPr id="43" name="Line 1804"/>
            <p:cNvCxnSpPr/>
            <p:nvPr/>
          </p:nvCxnSpPr>
          <p:spPr bwMode="auto">
            <a:xfrm>
              <a:off x="49377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47700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6</a:t>
              </a: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420374"/>
                </p:ext>
              </p:extLst>
            </p:nvPr>
          </p:nvGraphicFramePr>
          <p:xfrm>
            <a:off x="4842473" y="3048000"/>
            <a:ext cx="1905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Equation" r:id="rId7" imgW="190440" imgH="507960" progId="Equation.DSMT4">
                    <p:embed/>
                  </p:oleObj>
                </mc:Choice>
                <mc:Fallback>
                  <p:oleObj name="Equation" r:id="rId7" imgW="19044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473" y="3048000"/>
                          <a:ext cx="1905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5005172" y="4172448"/>
            <a:ext cx="33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508370" y="3228842"/>
            <a:ext cx="566563" cy="1244891"/>
            <a:chOff x="5919748" y="3228842"/>
            <a:chExt cx="566563" cy="124489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211972" y="3630714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919748" y="4165956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Verdana"/>
                  <a:cs typeface="Verdana"/>
                </a:rPr>
                <a:t>12</a:t>
              </a:r>
              <a:endParaRPr lang="en-US" sz="14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37634" y="3228842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50"/>
                  </a:solidFill>
                  <a:latin typeface="Verdana"/>
                  <a:cs typeface="Verdana"/>
                </a:rPr>
                <a:t>1</a:t>
              </a:r>
              <a:endParaRPr lang="en-US" sz="14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5595722" y="3060700"/>
            <a:ext cx="396279" cy="1522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47135" y="5413800"/>
            <a:ext cx="70570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Each actual drawing length is 12 times its scale drawing length. </a:t>
            </a:r>
          </a:p>
          <a:p>
            <a:pPr algn="ctr"/>
            <a:endParaRPr lang="en-US" sz="1600" dirty="0" smtClean="0">
              <a:latin typeface="Verdana"/>
              <a:cs typeface="Verdana"/>
            </a:endParaRPr>
          </a:p>
          <a:p>
            <a:pPr algn="ctr"/>
            <a:r>
              <a:rPr lang="en-US" sz="1600" dirty="0" smtClean="0">
                <a:latin typeface="Verdana"/>
                <a:cs typeface="Verdana"/>
              </a:rPr>
              <a:t>Each scale drawing length is       times its actual drawing length.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9684" y="1173768"/>
            <a:ext cx="6705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0000FF"/>
                </a:solidFill>
                <a:latin typeface="Verdana"/>
                <a:cs typeface="Verdana"/>
              </a:rPr>
              <a:t>How are lengths on your </a:t>
            </a:r>
            <a:r>
              <a:rPr lang="en-US" i="1" u="sng" dirty="0" smtClean="0">
                <a:solidFill>
                  <a:srgbClr val="00B050"/>
                </a:solidFill>
                <a:latin typeface="Verdana"/>
                <a:cs typeface="Verdana"/>
              </a:rPr>
              <a:t>scale drawing</a:t>
            </a:r>
            <a:r>
              <a:rPr lang="en-US" i="1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Verdana"/>
                <a:cs typeface="Verdana"/>
              </a:rPr>
              <a:t>(on    -inch graph paper) and the </a:t>
            </a:r>
            <a:r>
              <a:rPr lang="en-US" i="1" u="sng" dirty="0" smtClean="0">
                <a:solidFill>
                  <a:srgbClr val="FF0000"/>
                </a:solidFill>
                <a:latin typeface="Verdana"/>
                <a:cs typeface="Verdana"/>
              </a:rPr>
              <a:t>actual drawing </a:t>
            </a:r>
            <a:r>
              <a:rPr lang="en-US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(on</a:t>
            </a:r>
            <a:r>
              <a:rPr lang="en-US" i="1" dirty="0" smtClean="0">
                <a:solidFill>
                  <a:srgbClr val="0000FF"/>
                </a:solidFill>
                <a:latin typeface="Verdana"/>
                <a:cs typeface="Verdana"/>
              </a:rPr>
              <a:t> plain paper) related?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68078"/>
              </p:ext>
            </p:extLst>
          </p:nvPr>
        </p:nvGraphicFramePr>
        <p:xfrm>
          <a:off x="5583238" y="1054100"/>
          <a:ext cx="203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9" imgW="203040" imgH="520560" progId="Equation.DSMT4">
                  <p:embed/>
                </p:oleObj>
              </mc:Choice>
              <mc:Fallback>
                <p:oleObj name="Equation" r:id="rId9" imgW="2030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3238" y="1054100"/>
                        <a:ext cx="2032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82210"/>
              </p:ext>
            </p:extLst>
          </p:nvPr>
        </p:nvGraphicFramePr>
        <p:xfrm>
          <a:off x="4279500" y="5773738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11" imgW="279360" imgH="457200" progId="Equation.DSMT4">
                  <p:embed/>
                </p:oleObj>
              </mc:Choice>
              <mc:Fallback>
                <p:oleObj name="Equation" r:id="rId11" imgW="279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9500" y="5773738"/>
                        <a:ext cx="279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5172848" y="3630714"/>
            <a:ext cx="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" grpId="0"/>
      <p:bldP spid="46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SCALE FACTOR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95075" y="1431401"/>
            <a:ext cx="5232308" cy="1232435"/>
            <a:chOff x="1390685" y="3291802"/>
            <a:chExt cx="5232308" cy="1232435"/>
          </a:xfrm>
        </p:grpSpPr>
        <p:sp>
          <p:nvSpPr>
            <p:cNvPr id="5" name="Text Box 24"/>
            <p:cNvSpPr txBox="1"/>
            <p:nvPr/>
          </p:nvSpPr>
          <p:spPr>
            <a:xfrm>
              <a:off x="1390685" y="3505628"/>
              <a:ext cx="2296010" cy="8332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Scale drawing (inches)</a:t>
              </a:r>
              <a:endParaRPr lang="en-US" sz="1400" dirty="0">
                <a:solidFill>
                  <a:srgbClr val="00B050"/>
                </a:solidFill>
                <a:effectLst/>
                <a:latin typeface="Verdana"/>
                <a:ea typeface="Times New Roman"/>
                <a:cs typeface="Verdana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Actual drawing (inches)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sp>
          <p:nvSpPr>
            <p:cNvPr id="6" name="Text Box 25"/>
            <p:cNvSpPr txBox="1"/>
            <p:nvPr/>
          </p:nvSpPr>
          <p:spPr>
            <a:xfrm>
              <a:off x="3369750" y="3291802"/>
              <a:ext cx="592649" cy="1232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0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2000" dirty="0">
                <a:solidFill>
                  <a:srgbClr val="00B050"/>
                </a:solidFill>
                <a:latin typeface="Verdana"/>
                <a:ea typeface="Times New Roman"/>
                <a:cs typeface="Verdana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0 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                                       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cxnSp>
          <p:nvCxnSpPr>
            <p:cNvPr id="7" name="AutoShape 1801"/>
            <p:cNvCxnSpPr>
              <a:cxnSpLocks noChangeShapeType="1"/>
            </p:cNvCxnSpPr>
            <p:nvPr/>
          </p:nvCxnSpPr>
          <p:spPr bwMode="auto">
            <a:xfrm>
              <a:off x="3696913" y="3717234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811"/>
            <p:cNvCxnSpPr>
              <a:cxnSpLocks noChangeShapeType="1"/>
            </p:cNvCxnSpPr>
            <p:nvPr/>
          </p:nvCxnSpPr>
          <p:spPr bwMode="auto">
            <a:xfrm>
              <a:off x="3695889" y="4064403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802"/>
            <p:cNvCxnSpPr/>
            <p:nvPr/>
          </p:nvCxnSpPr>
          <p:spPr bwMode="auto">
            <a:xfrm>
              <a:off x="3695940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12860"/>
              </p:ext>
            </p:extLst>
          </p:nvPr>
        </p:nvGraphicFramePr>
        <p:xfrm>
          <a:off x="5493366" y="1187599"/>
          <a:ext cx="19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190440" imgH="507960" progId="Equation.DSMT4">
                  <p:embed/>
                </p:oleObj>
              </mc:Choice>
              <mc:Fallback>
                <p:oleObj name="Equation" r:id="rId3" imgW="190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3366" y="1187599"/>
                        <a:ext cx="190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164837" y="1174899"/>
            <a:ext cx="335353" cy="1444925"/>
            <a:chOff x="4160447" y="3035300"/>
            <a:chExt cx="335353" cy="1444925"/>
          </a:xfrm>
        </p:grpSpPr>
        <p:cxnSp>
          <p:nvCxnSpPr>
            <p:cNvPr id="12" name="Line 1803"/>
            <p:cNvCxnSpPr/>
            <p:nvPr/>
          </p:nvCxnSpPr>
          <p:spPr bwMode="auto">
            <a:xfrm>
              <a:off x="43281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44543"/>
                </p:ext>
              </p:extLst>
            </p:nvPr>
          </p:nvGraphicFramePr>
          <p:xfrm>
            <a:off x="4232873" y="3035300"/>
            <a:ext cx="1905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5" imgW="190500" imgH="533400" progId="Equation.DSMT4">
                    <p:embed/>
                  </p:oleObj>
                </mc:Choice>
                <mc:Fallback>
                  <p:oleObj name="Equation" r:id="rId5" imgW="1905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873" y="3035300"/>
                          <a:ext cx="1905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1604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74437" y="1187599"/>
            <a:ext cx="335353" cy="1432225"/>
            <a:chOff x="4770047" y="3048000"/>
            <a:chExt cx="335353" cy="1432225"/>
          </a:xfrm>
        </p:grpSpPr>
        <p:cxnSp>
          <p:nvCxnSpPr>
            <p:cNvPr id="16" name="Line 1804"/>
            <p:cNvCxnSpPr/>
            <p:nvPr/>
          </p:nvCxnSpPr>
          <p:spPr bwMode="auto">
            <a:xfrm>
              <a:off x="49377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7700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6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273805"/>
                </p:ext>
              </p:extLst>
            </p:nvPr>
          </p:nvGraphicFramePr>
          <p:xfrm>
            <a:off x="4842473" y="3048000"/>
            <a:ext cx="1905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Equation" r:id="rId7" imgW="190440" imgH="507960" progId="Equation.DSMT4">
                    <p:embed/>
                  </p:oleObj>
                </mc:Choice>
                <mc:Fallback>
                  <p:oleObj name="Equation" r:id="rId7" imgW="19044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473" y="3048000"/>
                          <a:ext cx="1905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5420940" y="2312047"/>
            <a:ext cx="33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24138" y="1368441"/>
            <a:ext cx="566563" cy="1244891"/>
            <a:chOff x="5919748" y="3228842"/>
            <a:chExt cx="566563" cy="12448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11972" y="3630714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19748" y="4165956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Verdana"/>
                  <a:cs typeface="Verdana"/>
                </a:rPr>
                <a:t>12</a:t>
              </a:r>
              <a:endParaRPr lang="en-US" sz="14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37634" y="3228842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50"/>
                  </a:solidFill>
                  <a:latin typeface="Verdana"/>
                  <a:cs typeface="Verdana"/>
                </a:rPr>
                <a:t>1</a:t>
              </a:r>
              <a:endParaRPr lang="en-US" sz="14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6011490" y="1200299"/>
            <a:ext cx="396279" cy="1522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8616" y="1770313"/>
            <a:ext cx="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294362" y="1144900"/>
            <a:ext cx="1379080" cy="1379081"/>
            <a:chOff x="3048000" y="2433517"/>
            <a:chExt cx="1379080" cy="1379081"/>
          </a:xfrm>
        </p:grpSpPr>
        <p:grpSp>
          <p:nvGrpSpPr>
            <p:cNvPr id="51" name="Group 50"/>
            <p:cNvGrpSpPr/>
            <p:nvPr/>
          </p:nvGrpSpPr>
          <p:grpSpPr>
            <a:xfrm>
              <a:off x="3508804" y="2667427"/>
              <a:ext cx="693774" cy="1145171"/>
              <a:chOff x="3508804" y="2667427"/>
              <a:chExt cx="693774" cy="114517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51"/>
            <p:cNvGrpSpPr/>
            <p:nvPr/>
          </p:nvGrpSpPr>
          <p:grpSpPr>
            <a:xfrm>
              <a:off x="3048000" y="2433517"/>
              <a:ext cx="1379080" cy="1379081"/>
              <a:chOff x="3048000" y="2433517"/>
              <a:chExt cx="1379080" cy="137908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Rectangle 73"/>
          <p:cNvSpPr/>
          <p:nvPr/>
        </p:nvSpPr>
        <p:spPr>
          <a:xfrm>
            <a:off x="1414831" y="3147096"/>
            <a:ext cx="6314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Verdana"/>
                <a:cs typeface="Verdana"/>
              </a:rPr>
              <a:t>Enlargement </a:t>
            </a:r>
            <a:r>
              <a:rPr lang="en-US" dirty="0" smtClean="0">
                <a:solidFill>
                  <a:srgbClr val="7030A0"/>
                </a:solidFill>
                <a:latin typeface="Verdana"/>
                <a:cs typeface="Verdana"/>
                <a:sym typeface="Wingdings" panose="05000000000000000000" pitchFamily="2" charset="2"/>
              </a:rPr>
              <a:t> scale factor is greater than 1</a:t>
            </a:r>
          </a:p>
          <a:p>
            <a:pPr algn="ctr"/>
            <a:endParaRPr lang="en-US" dirty="0">
              <a:solidFill>
                <a:srgbClr val="7030A0"/>
              </a:solidFill>
              <a:latin typeface="Verdana"/>
              <a:cs typeface="Verdana"/>
              <a:sym typeface="Wingdings" panose="05000000000000000000" pitchFamily="2" charset="2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Verdana"/>
                <a:cs typeface="Verdana"/>
                <a:sym typeface="Wingdings" panose="05000000000000000000" pitchFamily="2" charset="2"/>
              </a:rPr>
              <a:t>Reduction  scale factor is between 0 and 1</a:t>
            </a:r>
            <a:endParaRPr lang="en-US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4428196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dirty="0" smtClean="0">
                <a:solidFill>
                  <a:srgbClr val="0000FF"/>
                </a:solidFill>
                <a:latin typeface="Verdana"/>
                <a:cs typeface="Verdana"/>
              </a:rPr>
              <a:t>(6)	Copy and complete each sentence.</a:t>
            </a:r>
          </a:p>
          <a:p>
            <a:pPr marL="463550" indent="-463550"/>
            <a:endParaRPr lang="en-US" sz="16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/>
            <a:r>
              <a:rPr lang="en-US" sz="1600" dirty="0" smtClean="0">
                <a:solidFill>
                  <a:srgbClr val="0000FF"/>
                </a:solidFill>
                <a:latin typeface="Verdana"/>
                <a:cs typeface="Verdana"/>
              </a:rPr>
              <a:t>The scale drawing is a(n) __ of the actual drawing. It’s scale factor is __.</a:t>
            </a:r>
          </a:p>
          <a:p>
            <a:pPr marL="457200"/>
            <a:endParaRPr lang="en-US" sz="16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/>
            <a:r>
              <a:rPr lang="en-US" sz="1600" dirty="0" smtClean="0">
                <a:solidFill>
                  <a:srgbClr val="0000FF"/>
                </a:solidFill>
                <a:latin typeface="Verdana"/>
                <a:cs typeface="Verdana"/>
              </a:rPr>
              <a:t>The actual drawing is a(n) __ of the scale drawing. It’s scale factor is __.</a:t>
            </a:r>
          </a:p>
        </p:txBody>
      </p:sp>
    </p:spTree>
    <p:extLst>
      <p:ext uri="{BB962C8B-B14F-4D97-AF65-F5344CB8AC3E}">
        <p14:creationId xmlns:p14="http://schemas.microsoft.com/office/powerpoint/2010/main" val="12687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4433" y="1431401"/>
            <a:ext cx="5232308" cy="1232435"/>
            <a:chOff x="1390685" y="3291802"/>
            <a:chExt cx="5232308" cy="1232435"/>
          </a:xfrm>
        </p:grpSpPr>
        <p:sp>
          <p:nvSpPr>
            <p:cNvPr id="5" name="Text Box 24"/>
            <p:cNvSpPr txBox="1"/>
            <p:nvPr/>
          </p:nvSpPr>
          <p:spPr>
            <a:xfrm>
              <a:off x="1390685" y="3505628"/>
              <a:ext cx="2296010" cy="8332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Scale drawing (inches)</a:t>
              </a:r>
              <a:endParaRPr lang="en-US" sz="1400" dirty="0">
                <a:solidFill>
                  <a:srgbClr val="00B050"/>
                </a:solidFill>
                <a:effectLst/>
                <a:latin typeface="Verdana"/>
                <a:ea typeface="Times New Roman"/>
                <a:cs typeface="Verdana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Actual drawing (inches)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sp>
          <p:nvSpPr>
            <p:cNvPr id="6" name="Text Box 25"/>
            <p:cNvSpPr txBox="1"/>
            <p:nvPr/>
          </p:nvSpPr>
          <p:spPr>
            <a:xfrm>
              <a:off x="3369750" y="3291802"/>
              <a:ext cx="592649" cy="1232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0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2000" dirty="0">
                <a:solidFill>
                  <a:srgbClr val="00B050"/>
                </a:solidFill>
                <a:latin typeface="Verdana"/>
                <a:ea typeface="Times New Roman"/>
                <a:cs typeface="Verdana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0 </a:t>
              </a:r>
              <a:r>
                <a:rPr lang="en-US" sz="14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                                       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cxnSp>
          <p:nvCxnSpPr>
            <p:cNvPr id="7" name="AutoShape 1801"/>
            <p:cNvCxnSpPr>
              <a:cxnSpLocks noChangeShapeType="1"/>
            </p:cNvCxnSpPr>
            <p:nvPr/>
          </p:nvCxnSpPr>
          <p:spPr bwMode="auto">
            <a:xfrm>
              <a:off x="3696913" y="3717234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811"/>
            <p:cNvCxnSpPr>
              <a:cxnSpLocks noChangeShapeType="1"/>
            </p:cNvCxnSpPr>
            <p:nvPr/>
          </p:nvCxnSpPr>
          <p:spPr bwMode="auto">
            <a:xfrm>
              <a:off x="3695889" y="4064403"/>
              <a:ext cx="29260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802"/>
            <p:cNvCxnSpPr/>
            <p:nvPr/>
          </p:nvCxnSpPr>
          <p:spPr bwMode="auto">
            <a:xfrm>
              <a:off x="3695940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7446"/>
              </p:ext>
            </p:extLst>
          </p:nvPr>
        </p:nvGraphicFramePr>
        <p:xfrm>
          <a:off x="4652724" y="1187599"/>
          <a:ext cx="19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90440" imgH="507960" progId="Equation.DSMT4">
                  <p:embed/>
                </p:oleObj>
              </mc:Choice>
              <mc:Fallback>
                <p:oleObj name="Equation" r:id="rId3" imgW="190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2724" y="1187599"/>
                        <a:ext cx="190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324195" y="1174899"/>
            <a:ext cx="335353" cy="1444925"/>
            <a:chOff x="4160447" y="3035300"/>
            <a:chExt cx="335353" cy="1444925"/>
          </a:xfrm>
        </p:grpSpPr>
        <p:cxnSp>
          <p:nvCxnSpPr>
            <p:cNvPr id="12" name="Line 1803"/>
            <p:cNvCxnSpPr/>
            <p:nvPr/>
          </p:nvCxnSpPr>
          <p:spPr bwMode="auto">
            <a:xfrm>
              <a:off x="43281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105510"/>
                </p:ext>
              </p:extLst>
            </p:nvPr>
          </p:nvGraphicFramePr>
          <p:xfrm>
            <a:off x="4232873" y="3035300"/>
            <a:ext cx="1905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5" imgW="190500" imgH="533400" progId="Equation.DSMT4">
                    <p:embed/>
                  </p:oleObj>
                </mc:Choice>
                <mc:Fallback>
                  <p:oleObj name="Equation" r:id="rId5" imgW="1905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873" y="3035300"/>
                          <a:ext cx="1905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1604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33795" y="1187599"/>
            <a:ext cx="335353" cy="1432225"/>
            <a:chOff x="4770047" y="3048000"/>
            <a:chExt cx="335353" cy="1432225"/>
          </a:xfrm>
        </p:grpSpPr>
        <p:cxnSp>
          <p:nvCxnSpPr>
            <p:cNvPr id="16" name="Line 1804"/>
            <p:cNvCxnSpPr/>
            <p:nvPr/>
          </p:nvCxnSpPr>
          <p:spPr bwMode="auto">
            <a:xfrm>
              <a:off x="4937723" y="363071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770047" y="4172448"/>
              <a:ext cx="335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Verdana"/>
                  <a:cs typeface="Verdana"/>
                </a:rPr>
                <a:t>6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1648151"/>
                </p:ext>
              </p:extLst>
            </p:nvPr>
          </p:nvGraphicFramePr>
          <p:xfrm>
            <a:off x="4842473" y="3048000"/>
            <a:ext cx="1905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7" imgW="190440" imgH="507960" progId="Equation.DSMT4">
                    <p:embed/>
                  </p:oleObj>
                </mc:Choice>
                <mc:Fallback>
                  <p:oleObj name="Equation" r:id="rId7" imgW="19044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2473" y="3048000"/>
                          <a:ext cx="1905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4580298" y="2312047"/>
            <a:ext cx="33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83496" y="1368441"/>
            <a:ext cx="566563" cy="1244891"/>
            <a:chOff x="5919748" y="3228842"/>
            <a:chExt cx="566563" cy="12448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11972" y="3630714"/>
              <a:ext cx="0" cy="548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19748" y="4165956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Verdana"/>
                  <a:cs typeface="Verdana"/>
                </a:rPr>
                <a:t>12</a:t>
              </a:r>
              <a:endParaRPr lang="en-US" sz="14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37634" y="3228842"/>
              <a:ext cx="548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B050"/>
                  </a:solidFill>
                  <a:latin typeface="Verdana"/>
                  <a:cs typeface="Verdana"/>
                </a:rPr>
                <a:t>1</a:t>
              </a:r>
              <a:endParaRPr lang="en-US" sz="1400" dirty="0">
                <a:solidFill>
                  <a:srgbClr val="00B050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170848" y="1200299"/>
            <a:ext cx="396279" cy="1522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47974" y="1770313"/>
            <a:ext cx="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02321" y="2153988"/>
            <a:ext cx="9540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/>
                <a:cs typeface="Verdana"/>
              </a:rPr>
              <a:t>drawings not to scale</a:t>
            </a: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78" name="AutoShape 568"/>
          <p:cNvSpPr>
            <a:spLocks noChangeArrowheads="1"/>
          </p:cNvSpPr>
          <p:nvPr/>
        </p:nvSpPr>
        <p:spPr bwMode="auto">
          <a:xfrm>
            <a:off x="7864166" y="3397050"/>
            <a:ext cx="548297" cy="608780"/>
          </a:xfrm>
          <a:prstGeom prst="flowChartConnector">
            <a:avLst/>
          </a:prstGeom>
          <a:solidFill>
            <a:schemeClr val="bg1">
              <a:lumMod val="65000"/>
              <a:lumOff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251217" y="1104249"/>
            <a:ext cx="1075038" cy="914400"/>
            <a:chOff x="3048000" y="2433517"/>
            <a:chExt cx="1379080" cy="1379081"/>
          </a:xfrm>
        </p:grpSpPr>
        <p:grpSp>
          <p:nvGrpSpPr>
            <p:cNvPr id="51" name="Group 50"/>
            <p:cNvGrpSpPr/>
            <p:nvPr/>
          </p:nvGrpSpPr>
          <p:grpSpPr>
            <a:xfrm>
              <a:off x="3508804" y="2667427"/>
              <a:ext cx="693774" cy="1145171"/>
              <a:chOff x="3508804" y="2667427"/>
              <a:chExt cx="693774" cy="114517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51"/>
            <p:cNvGrpSpPr/>
            <p:nvPr/>
          </p:nvGrpSpPr>
          <p:grpSpPr>
            <a:xfrm>
              <a:off x="3048000" y="2433517"/>
              <a:ext cx="1379080" cy="1379081"/>
              <a:chOff x="3048000" y="2433517"/>
              <a:chExt cx="1379080" cy="137908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>
            <a:off x="7464366" y="1869100"/>
            <a:ext cx="1370743" cy="2769693"/>
            <a:chOff x="7464366" y="1708108"/>
            <a:chExt cx="1370743" cy="2769693"/>
          </a:xfrm>
        </p:grpSpPr>
        <p:grpSp>
          <p:nvGrpSpPr>
            <p:cNvPr id="31" name="Group 30"/>
            <p:cNvGrpSpPr/>
            <p:nvPr/>
          </p:nvGrpSpPr>
          <p:grpSpPr>
            <a:xfrm>
              <a:off x="7464366" y="1708108"/>
              <a:ext cx="1370743" cy="2497876"/>
              <a:chOff x="7464366" y="1708108"/>
              <a:chExt cx="1370743" cy="2497876"/>
            </a:xfrm>
          </p:grpSpPr>
          <p:sp>
            <p:nvSpPr>
              <p:cNvPr id="82" name="AutoShape 501"/>
              <p:cNvSpPr>
                <a:spLocks noChangeArrowheads="1"/>
              </p:cNvSpPr>
              <p:nvPr/>
            </p:nvSpPr>
            <p:spPr bwMode="auto">
              <a:xfrm>
                <a:off x="7464366" y="1708108"/>
                <a:ext cx="1370743" cy="113512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7464366" y="2834115"/>
                <a:ext cx="1370743" cy="1371869"/>
                <a:chOff x="7464366" y="2923555"/>
                <a:chExt cx="1370743" cy="1371869"/>
              </a:xfrm>
            </p:grpSpPr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7464366" y="2923555"/>
                  <a:ext cx="1370743" cy="13718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80" name="Oval 79"/>
                <p:cNvSpPr>
                  <a:spLocks noChangeArrowheads="1"/>
                </p:cNvSpPr>
                <p:nvPr/>
              </p:nvSpPr>
              <p:spPr bwMode="auto">
                <a:xfrm>
                  <a:off x="7876541" y="3335169"/>
                  <a:ext cx="546393" cy="54864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7464366" y="4231580"/>
              <a:ext cx="13707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Verdana"/>
                  <a:cs typeface="Verdana"/>
                </a:rPr>
                <a:t>a</a:t>
              </a:r>
              <a:r>
                <a:rPr lang="en-US" sz="1000" dirty="0" smtClean="0">
                  <a:latin typeface="Verdana"/>
                  <a:cs typeface="Verdana"/>
                </a:rPr>
                <a:t>ctual drawing</a:t>
              </a:r>
              <a:endParaRPr lang="en-US" sz="1000" dirty="0">
                <a:latin typeface="Verdana"/>
                <a:cs typeface="Verdana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458752" y="2758202"/>
            <a:ext cx="631433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Verdana"/>
                <a:cs typeface="Verdana"/>
              </a:rPr>
              <a:t>In a scale </a:t>
            </a:r>
            <a:r>
              <a:rPr lang="en-US" sz="1600" dirty="0" smtClean="0">
                <a:solidFill>
                  <a:srgbClr val="7030A0"/>
                </a:solidFill>
                <a:latin typeface="Verdana"/>
                <a:cs typeface="Verdana"/>
              </a:rPr>
              <a:t>drawing, </a:t>
            </a:r>
            <a:r>
              <a:rPr lang="en-US" sz="1600" dirty="0">
                <a:solidFill>
                  <a:srgbClr val="7030A0"/>
                </a:solidFill>
                <a:latin typeface="Verdana"/>
                <a:cs typeface="Verdana"/>
              </a:rPr>
              <a:t>the </a:t>
            </a:r>
            <a:r>
              <a:rPr lang="en-US" sz="1600" u="sng" dirty="0">
                <a:solidFill>
                  <a:srgbClr val="7030A0"/>
                </a:solidFill>
                <a:latin typeface="Verdana"/>
                <a:cs typeface="Verdana"/>
              </a:rPr>
              <a:t>scale</a:t>
            </a:r>
            <a:r>
              <a:rPr lang="en-US" sz="1600" dirty="0">
                <a:solidFill>
                  <a:srgbClr val="7030A0"/>
                </a:solidFill>
                <a:latin typeface="Verdana"/>
                <a:cs typeface="Verdana"/>
              </a:rPr>
              <a:t> is the ratio of lengths in the drawing to </a:t>
            </a:r>
            <a:r>
              <a:rPr lang="en-US" sz="1600" dirty="0" smtClean="0">
                <a:solidFill>
                  <a:srgbClr val="7030A0"/>
                </a:solidFill>
                <a:latin typeface="Verdana"/>
                <a:cs typeface="Verdana"/>
              </a:rPr>
              <a:t>actual lengths.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8752" y="3687252"/>
            <a:ext cx="520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1600" dirty="0" smtClean="0">
                <a:solidFill>
                  <a:srgbClr val="0000FF"/>
                </a:solidFill>
                <a:latin typeface="Verdana"/>
                <a:cs typeface="Verdana"/>
              </a:rPr>
              <a:t>(7) What is the scale of the scale drawing?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9748" y="4183649"/>
            <a:ext cx="3473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/>
                <a:cs typeface="Verdana"/>
              </a:rPr>
              <a:t>s</a:t>
            </a:r>
            <a:r>
              <a:rPr lang="en-US" sz="1600" dirty="0" smtClean="0">
                <a:latin typeface="Verdana"/>
                <a:cs typeface="Verdana"/>
              </a:rPr>
              <a:t>cale drawing  :  actual drawing</a:t>
            </a:r>
          </a:p>
          <a:p>
            <a:pPr algn="ctr"/>
            <a:endParaRPr lang="en-US" sz="1600" dirty="0" smtClean="0">
              <a:latin typeface="Verdana"/>
              <a:cs typeface="Verdana"/>
            </a:endParaRPr>
          </a:p>
          <a:p>
            <a:pPr algn="ctr"/>
            <a:r>
              <a:rPr lang="en-US" sz="1600" dirty="0" smtClean="0">
                <a:latin typeface="Verdana"/>
                <a:cs typeface="Verdana"/>
              </a:rPr>
              <a:t>“drawing” : “actual”</a:t>
            </a:r>
          </a:p>
          <a:p>
            <a:pPr algn="ctr"/>
            <a:endParaRPr lang="en-US" sz="1600" dirty="0" smtClean="0">
              <a:latin typeface="Verdana"/>
              <a:cs typeface="Verdana"/>
            </a:endParaRPr>
          </a:p>
          <a:p>
            <a:pPr algn="ctr"/>
            <a:r>
              <a:rPr lang="en-US" sz="1600" dirty="0" smtClean="0">
                <a:latin typeface="Verdana"/>
                <a:cs typeface="Verdana"/>
              </a:rPr>
              <a:t>1 : 12</a:t>
            </a:r>
          </a:p>
          <a:p>
            <a:pPr algn="ctr"/>
            <a:endParaRPr lang="en-US" sz="1600" dirty="0">
              <a:latin typeface="Verdana"/>
              <a:cs typeface="Verdana"/>
            </a:endParaRPr>
          </a:p>
          <a:p>
            <a:pPr algn="ctr"/>
            <a:r>
              <a:rPr lang="en-US" sz="1600" dirty="0" smtClean="0">
                <a:latin typeface="Verdana"/>
                <a:cs typeface="Verdana"/>
              </a:rPr>
              <a:t>“1 inch = 12 inches”</a:t>
            </a:r>
            <a:endParaRPr lang="en-US" sz="1600" dirty="0">
              <a:latin typeface="Verdana"/>
              <a:cs typeface="Verdana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08482" y="4548960"/>
            <a:ext cx="4295167" cy="1722479"/>
            <a:chOff x="4319860" y="4405856"/>
            <a:chExt cx="4295167" cy="1722479"/>
          </a:xfrm>
        </p:grpSpPr>
        <p:sp>
          <p:nvSpPr>
            <p:cNvPr id="86" name="TextBox 85"/>
            <p:cNvSpPr txBox="1"/>
            <p:nvPr/>
          </p:nvSpPr>
          <p:spPr>
            <a:xfrm>
              <a:off x="4654186" y="4696603"/>
              <a:ext cx="37807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0080"/>
                  </a:solidFill>
                  <a:latin typeface="Verdana"/>
                  <a:cs typeface="Verdana"/>
                </a:rPr>
                <a:t>The scale drawing is a reduction. </a:t>
              </a:r>
            </a:p>
            <a:p>
              <a:pPr algn="ctr"/>
              <a:endParaRPr lang="en-US" sz="1400" b="1" dirty="0" smtClean="0">
                <a:solidFill>
                  <a:srgbClr val="400080"/>
                </a:solidFill>
                <a:latin typeface="Verdana"/>
                <a:cs typeface="Verdana"/>
              </a:endParaRPr>
            </a:p>
            <a:p>
              <a:pPr algn="ctr"/>
              <a:r>
                <a:rPr lang="en-US" sz="1400" b="1" dirty="0" smtClean="0">
                  <a:solidFill>
                    <a:srgbClr val="400080"/>
                  </a:solidFill>
                  <a:latin typeface="Verdana"/>
                  <a:cs typeface="Verdana"/>
                </a:rPr>
                <a:t>Its scale is 1 : 12.  </a:t>
              </a:r>
            </a:p>
            <a:p>
              <a:pPr algn="ctr"/>
              <a:endParaRPr lang="en-US" sz="1400" b="1" dirty="0" smtClean="0">
                <a:solidFill>
                  <a:srgbClr val="400080"/>
                </a:solidFill>
                <a:latin typeface="Verdana"/>
                <a:cs typeface="Verdana"/>
              </a:endParaRPr>
            </a:p>
            <a:p>
              <a:pPr algn="ctr"/>
              <a:r>
                <a:rPr lang="en-US" sz="1400" b="1" dirty="0" smtClean="0">
                  <a:solidFill>
                    <a:srgbClr val="400080"/>
                  </a:solidFill>
                  <a:latin typeface="Verdana"/>
                  <a:cs typeface="Verdana"/>
                </a:rPr>
                <a:t>Its scale factor is      .</a:t>
              </a:r>
            </a:p>
            <a:p>
              <a:pPr algn="ctr"/>
              <a:r>
                <a:rPr lang="en-US" sz="1400" b="1" dirty="0" smtClean="0">
                  <a:solidFill>
                    <a:srgbClr val="400080"/>
                  </a:solidFill>
                  <a:latin typeface="Verdana"/>
                  <a:cs typeface="Verdana"/>
                </a:rPr>
                <a:t> </a:t>
              </a:r>
              <a:endParaRPr lang="en-US" sz="1400" b="1" dirty="0">
                <a:solidFill>
                  <a:srgbClr val="400080"/>
                </a:solidFill>
                <a:latin typeface="Verdana"/>
                <a:cs typeface="Verdan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319860" y="4405856"/>
              <a:ext cx="4295167" cy="1722479"/>
            </a:xfrm>
            <a:prstGeom prst="ellipse">
              <a:avLst/>
            </a:prstGeom>
            <a:noFill/>
            <a:ln w="28575">
              <a:solidFill>
                <a:srgbClr val="4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Verdana"/>
                <a:cs typeface="Verdana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61292"/>
                </p:ext>
              </p:extLst>
            </p:nvPr>
          </p:nvGraphicFramePr>
          <p:xfrm>
            <a:off x="7263028" y="5489346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9" imgW="279360" imgH="406080" progId="Equation.DSMT4">
                    <p:embed/>
                  </p:oleObj>
                </mc:Choice>
                <mc:Fallback>
                  <p:oleObj name="Equation" r:id="rId9" imgW="2793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63028" y="5489346"/>
                          <a:ext cx="279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1336299" y="5632450"/>
            <a:ext cx="1485479" cy="674858"/>
            <a:chOff x="1351047" y="5632450"/>
            <a:chExt cx="1485479" cy="674858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1953491" y="5632450"/>
              <a:ext cx="176980" cy="406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51047" y="5999531"/>
              <a:ext cx="1485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400080"/>
                  </a:solidFill>
                  <a:latin typeface="Verdana"/>
                  <a:cs typeface="Verdana"/>
                </a:rPr>
                <a:t>represents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3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LENGTHS BY PROPORTION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11080" y="1401657"/>
            <a:ext cx="9540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/>
                <a:cs typeface="Verdana"/>
              </a:rPr>
              <a:t>drawings not to scale</a:t>
            </a:r>
            <a:endParaRPr lang="en-US" sz="1000" dirty="0">
              <a:latin typeface="Verdana"/>
              <a:cs typeface="Verdana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251217" y="1104249"/>
            <a:ext cx="1075038" cy="914400"/>
            <a:chOff x="3048000" y="2433517"/>
            <a:chExt cx="1379080" cy="1379081"/>
          </a:xfrm>
        </p:grpSpPr>
        <p:grpSp>
          <p:nvGrpSpPr>
            <p:cNvPr id="5" name="Group 4"/>
            <p:cNvGrpSpPr/>
            <p:nvPr/>
          </p:nvGrpSpPr>
          <p:grpSpPr>
            <a:xfrm>
              <a:off x="3508804" y="2667427"/>
              <a:ext cx="693774" cy="1145171"/>
              <a:chOff x="3508804" y="2667427"/>
              <a:chExt cx="693774" cy="114517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08804" y="3127102"/>
                <a:ext cx="685332" cy="685496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733878" y="3347559"/>
                <a:ext cx="228522" cy="23912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3522963" y="2667427"/>
                <a:ext cx="679615" cy="462257"/>
                <a:chOff x="6946744" y="3604398"/>
                <a:chExt cx="679615" cy="462257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6946744" y="3604398"/>
                  <a:ext cx="334813" cy="457151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7276241" y="3604398"/>
                  <a:ext cx="350118" cy="46225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3048000" y="2433517"/>
              <a:ext cx="1379080" cy="1379081"/>
              <a:chOff x="3048000" y="2433517"/>
              <a:chExt cx="1379080" cy="13790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48000" y="2433517"/>
                <a:ext cx="1379080" cy="1371295"/>
                <a:chOff x="0" y="0"/>
                <a:chExt cx="914400" cy="112649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5400000">
                <a:off x="3044108" y="2437410"/>
                <a:ext cx="1379080" cy="1371295"/>
                <a:chOff x="0" y="0"/>
                <a:chExt cx="914400" cy="112649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488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083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572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6056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65544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14400" y="0"/>
                  <a:ext cx="0" cy="112649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Group 28"/>
          <p:cNvGrpSpPr/>
          <p:nvPr/>
        </p:nvGrpSpPr>
        <p:grpSpPr>
          <a:xfrm>
            <a:off x="7151249" y="2588474"/>
            <a:ext cx="1370743" cy="2497876"/>
            <a:chOff x="7464366" y="1708108"/>
            <a:chExt cx="1370743" cy="2497876"/>
          </a:xfrm>
        </p:grpSpPr>
        <p:sp>
          <p:nvSpPr>
            <p:cNvPr id="31" name="AutoShape 501"/>
            <p:cNvSpPr>
              <a:spLocks noChangeArrowheads="1"/>
            </p:cNvSpPr>
            <p:nvPr/>
          </p:nvSpPr>
          <p:spPr bwMode="auto">
            <a:xfrm>
              <a:off x="7464366" y="1708108"/>
              <a:ext cx="1370743" cy="11351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464366" y="2834115"/>
              <a:ext cx="1370743" cy="1371869"/>
              <a:chOff x="7464366" y="2923555"/>
              <a:chExt cx="1370743" cy="1371869"/>
            </a:xfrm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7464366" y="2923555"/>
                <a:ext cx="1370743" cy="13718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7876541" y="3335169"/>
                <a:ext cx="546393" cy="54864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43398"/>
              </p:ext>
            </p:extLst>
          </p:nvPr>
        </p:nvGraphicFramePr>
        <p:xfrm>
          <a:off x="3935413" y="1201001"/>
          <a:ext cx="16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3" imgW="165100" imgH="431800" progId="Equation.DSMT4">
                  <p:embed/>
                </p:oleObj>
              </mc:Choice>
              <mc:Fallback>
                <p:oleObj name="Equation" r:id="rId3" imgW="165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5413" y="1201001"/>
                        <a:ext cx="165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49229" y="2233601"/>
            <a:ext cx="33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58685" y="2197825"/>
            <a:ext cx="54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endParaRPr lang="en-US" sz="1400" i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1227" y="1368039"/>
            <a:ext cx="54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Verdana"/>
                <a:cs typeface="Verdana"/>
              </a:rPr>
              <a:t>1</a:t>
            </a:r>
            <a:endParaRPr lang="en-US" sz="14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20049"/>
              </p:ext>
            </p:extLst>
          </p:nvPr>
        </p:nvGraphicFramePr>
        <p:xfrm>
          <a:off x="1046477" y="4318082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5" imgW="723900" imgH="571500" progId="Equation.DSMT4">
                  <p:embed/>
                </p:oleObj>
              </mc:Choice>
              <mc:Fallback>
                <p:oleObj name="Equation" r:id="rId5" imgW="723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6477" y="4318082"/>
                        <a:ext cx="723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19343"/>
              </p:ext>
            </p:extLst>
          </p:nvPr>
        </p:nvGraphicFramePr>
        <p:xfrm>
          <a:off x="1021077" y="5053095"/>
          <a:ext cx="774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7" imgW="774700" imgH="215900" progId="Equation.DSMT4">
                  <p:embed/>
                </p:oleObj>
              </mc:Choice>
              <mc:Fallback>
                <p:oleObj name="Equation" r:id="rId7" imgW="774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77" y="5053095"/>
                        <a:ext cx="774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44612"/>
              </p:ext>
            </p:extLst>
          </p:nvPr>
        </p:nvGraphicFramePr>
        <p:xfrm>
          <a:off x="1090927" y="3341770"/>
          <a:ext cx="63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9" imgW="635000" imgH="812800" progId="Equation.DSMT4">
                  <p:embed/>
                </p:oleObj>
              </mc:Choice>
              <mc:Fallback>
                <p:oleObj name="Equation" r:id="rId9" imgW="635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927" y="3341770"/>
                        <a:ext cx="63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12556" y="4433729"/>
            <a:ext cx="182245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>
                <a:solidFill>
                  <a:srgbClr val="7030A0"/>
                </a:solidFill>
                <a:latin typeface="Verdana"/>
                <a:cs typeface="Verdana"/>
              </a:rPr>
              <a:t>4 </a:t>
            </a:r>
            <a:r>
              <a:rPr lang="en-US" sz="1550" dirty="0" smtClean="0">
                <a:solidFill>
                  <a:srgbClr val="7030A0"/>
                </a:solidFill>
                <a:latin typeface="Verdana"/>
                <a:cs typeface="Verdana"/>
                <a:sym typeface="Symbol"/>
              </a:rPr>
              <a:t>               4</a:t>
            </a:r>
            <a:endParaRPr lang="en-US" sz="155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74286"/>
              </p:ext>
            </p:extLst>
          </p:nvPr>
        </p:nvGraphicFramePr>
        <p:xfrm>
          <a:off x="1084577" y="5438857"/>
          <a:ext cx="647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11" imgW="647700" imgH="203200" progId="Equation.DSMT4">
                  <p:embed/>
                </p:oleObj>
              </mc:Choice>
              <mc:Fallback>
                <p:oleObj name="Equation" r:id="rId11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77" y="5438857"/>
                        <a:ext cx="647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912"/>
              </p:ext>
            </p:extLst>
          </p:nvPr>
        </p:nvGraphicFramePr>
        <p:xfrm>
          <a:off x="3083240" y="4192670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13" imgW="723900" imgH="571500" progId="Equation.DSMT4">
                  <p:embed/>
                </p:oleObj>
              </mc:Choice>
              <mc:Fallback>
                <p:oleObj name="Equation" r:id="rId13" imgW="723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83240" y="4192670"/>
                        <a:ext cx="723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50750"/>
              </p:ext>
            </p:extLst>
          </p:nvPr>
        </p:nvGraphicFramePr>
        <p:xfrm>
          <a:off x="3057840" y="5538870"/>
          <a:ext cx="774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15" imgW="774700" imgH="215900" progId="Equation.DSMT4">
                  <p:embed/>
                </p:oleObj>
              </mc:Choice>
              <mc:Fallback>
                <p:oleObj name="Equation" r:id="rId15" imgW="774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840" y="5538870"/>
                        <a:ext cx="774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30232"/>
              </p:ext>
            </p:extLst>
          </p:nvPr>
        </p:nvGraphicFramePr>
        <p:xfrm>
          <a:off x="3127690" y="3276682"/>
          <a:ext cx="63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17" imgW="635000" imgH="812800" progId="Equation.DSMT4">
                  <p:embed/>
                </p:oleObj>
              </mc:Choice>
              <mc:Fallback>
                <p:oleObj name="Equation" r:id="rId17" imgW="635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690" y="3276682"/>
                        <a:ext cx="63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88541"/>
              </p:ext>
            </p:extLst>
          </p:nvPr>
        </p:nvGraphicFramePr>
        <p:xfrm>
          <a:off x="3121340" y="5864307"/>
          <a:ext cx="647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9" imgW="647700" imgH="203200" progId="Equation.DSMT4">
                  <p:embed/>
                </p:oleObj>
              </mc:Choice>
              <mc:Fallback>
                <p:oleObj name="Equation" r:id="rId19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340" y="5864307"/>
                        <a:ext cx="647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61746" y="2808124"/>
            <a:ext cx="169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Method 1: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99624" y="2802347"/>
            <a:ext cx="169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Method 2:</a:t>
            </a:r>
            <a:endParaRPr lang="en-US" sz="1600" dirty="0">
              <a:latin typeface="Verdana"/>
              <a:cs typeface="Verdana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279371"/>
              </p:ext>
            </p:extLst>
          </p:nvPr>
        </p:nvGraphicFramePr>
        <p:xfrm>
          <a:off x="3089590" y="4862595"/>
          <a:ext cx="71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21" imgW="711200" imgH="571500" progId="Equation.DSMT4">
                  <p:embed/>
                </p:oleObj>
              </mc:Choice>
              <mc:Fallback>
                <p:oleObj name="Equation" r:id="rId21" imgW="71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590" y="4862595"/>
                        <a:ext cx="711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543056" y="2698832"/>
            <a:ext cx="242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Verdana"/>
                <a:cs typeface="Verdana"/>
              </a:rPr>
              <a:t>Where was the cross multiplication property for proportions used?</a:t>
            </a:r>
            <a:endParaRPr lang="en-US" sz="16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43056" y="4148719"/>
            <a:ext cx="2052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Verdana"/>
                <a:cs typeface="Verdana"/>
              </a:rPr>
              <a:t>Where was the multiplication property of equality used?</a:t>
            </a:r>
            <a:endParaRPr lang="en-US" sz="16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93506" y="2698832"/>
            <a:ext cx="1828800" cy="3146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31384" y="2698832"/>
            <a:ext cx="1828800" cy="3527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543056" y="5598606"/>
            <a:ext cx="313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Verdana"/>
                <a:cs typeface="Verdana"/>
              </a:rPr>
              <a:t>What does the “12” mean?  </a:t>
            </a:r>
            <a:endParaRPr lang="en-US" sz="16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36060" y="1376335"/>
            <a:ext cx="4432369" cy="1232435"/>
            <a:chOff x="636060" y="1376335"/>
            <a:chExt cx="4432369" cy="1232435"/>
          </a:xfrm>
        </p:grpSpPr>
        <p:sp>
          <p:nvSpPr>
            <p:cNvPr id="37" name="Text Box 24"/>
            <p:cNvSpPr txBox="1"/>
            <p:nvPr/>
          </p:nvSpPr>
          <p:spPr>
            <a:xfrm>
              <a:off x="636060" y="1549190"/>
              <a:ext cx="2485018" cy="9512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5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Scale drawing (inches) </a:t>
              </a: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500" dirty="0" smtClean="0">
                  <a:solidFill>
                    <a:srgbClr val="FF0000"/>
                  </a:solidFill>
                  <a:latin typeface="Verdana"/>
                  <a:ea typeface="Times New Roman"/>
                  <a:cs typeface="Verdana"/>
                </a:rPr>
                <a:t>Actual drawing (inches)</a:t>
              </a:r>
              <a:endParaRPr lang="en-US" sz="15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sp>
          <p:nvSpPr>
            <p:cNvPr id="38" name="Text Box 25"/>
            <p:cNvSpPr txBox="1"/>
            <p:nvPr/>
          </p:nvSpPr>
          <p:spPr>
            <a:xfrm>
              <a:off x="2811520" y="1376335"/>
              <a:ext cx="592649" cy="1232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 </a:t>
              </a: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0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dirty="0">
                <a:solidFill>
                  <a:srgbClr val="00B050"/>
                </a:solidFill>
                <a:latin typeface="Verdana"/>
                <a:ea typeface="Times New Roman"/>
                <a:cs typeface="Verdana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B050"/>
                  </a:solidFill>
                  <a:effectLst/>
                  <a:latin typeface="Verdana"/>
                  <a:ea typeface="Times New Roman"/>
                  <a:cs typeface="Verdana"/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  <a:effectLst/>
                  <a:latin typeface="Verdana"/>
                  <a:ea typeface="Times New Roman"/>
                  <a:cs typeface="Verdana"/>
                </a:rPr>
                <a:t> 0</a:t>
              </a:r>
              <a:endParaRPr lang="en-US" sz="1400" dirty="0">
                <a:solidFill>
                  <a:srgbClr val="FF0000"/>
                </a:solidFill>
                <a:effectLst/>
                <a:latin typeface="Verdana"/>
                <a:ea typeface="Times New Roman"/>
                <a:cs typeface="Verdana"/>
              </a:endParaRPr>
            </a:p>
          </p:txBody>
        </p:sp>
        <p:cxnSp>
          <p:nvCxnSpPr>
            <p:cNvPr id="39" name="AutoShape 1801"/>
            <p:cNvCxnSpPr>
              <a:cxnSpLocks noChangeShapeType="1"/>
            </p:cNvCxnSpPr>
            <p:nvPr/>
          </p:nvCxnSpPr>
          <p:spPr bwMode="auto">
            <a:xfrm>
              <a:off x="3119633" y="1801767"/>
              <a:ext cx="1948796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811"/>
            <p:cNvCxnSpPr>
              <a:cxnSpLocks noChangeShapeType="1"/>
            </p:cNvCxnSpPr>
            <p:nvPr/>
          </p:nvCxnSpPr>
          <p:spPr bwMode="auto">
            <a:xfrm flipV="1">
              <a:off x="3137659" y="2138991"/>
              <a:ext cx="1930770" cy="994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802"/>
            <p:cNvCxnSpPr/>
            <p:nvPr/>
          </p:nvCxnSpPr>
          <p:spPr bwMode="auto">
            <a:xfrm>
              <a:off x="3137710" y="1695934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Straight Connector 41"/>
          <p:cNvCxnSpPr/>
          <p:nvPr/>
        </p:nvCxnSpPr>
        <p:spPr>
          <a:xfrm>
            <a:off x="4458829" y="1695934"/>
            <a:ext cx="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01629" y="1695934"/>
            <a:ext cx="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0" grpId="0"/>
      <p:bldP spid="56" grpId="0"/>
      <p:bldP spid="57" grpId="0"/>
      <p:bldP spid="59" grpId="0"/>
      <p:bldP spid="60" grpId="0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MathLinks Template.potx</Template>
  <TotalTime>260</TotalTime>
  <Words>479</Words>
  <Application>Microsoft Office PowerPoint</Application>
  <PresentationFormat>On-screen Show (4:3)</PresentationFormat>
  <Paragraphs>112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MathLinks Template</vt:lpstr>
      <vt:lpstr>Equation</vt:lpstr>
      <vt:lpstr>A BIRD HOUSE</vt:lpstr>
      <vt:lpstr>MAKE AN ACTUAL DRAWING OF THE FRONT</vt:lpstr>
      <vt:lpstr>SCALE FACTOR</vt:lpstr>
      <vt:lpstr>MORE ABOUT SCALE FACTOR</vt:lpstr>
      <vt:lpstr>SCALE</vt:lpstr>
      <vt:lpstr>FINDING LENGTHS BY PROPORTION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Matthews</dc:creator>
  <cp:lastModifiedBy>user</cp:lastModifiedBy>
  <cp:revision>29</cp:revision>
  <dcterms:created xsi:type="dcterms:W3CDTF">2017-05-02T21:01:00Z</dcterms:created>
  <dcterms:modified xsi:type="dcterms:W3CDTF">2018-01-06T16:25:24Z</dcterms:modified>
</cp:coreProperties>
</file>